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Tsvetkova" initials="M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00"/>
    <a:srgbClr val="009900"/>
    <a:srgbClr val="17375E"/>
    <a:srgbClr val="006600"/>
    <a:srgbClr val="CCFFCC"/>
    <a:srgbClr val="7CF49B"/>
    <a:srgbClr val="52F07B"/>
    <a:srgbClr val="66FF99"/>
    <a:srgbClr val="CC33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0" autoAdjust="0"/>
    <p:restoredTop sz="75915" autoAdjust="0"/>
  </p:normalViewPr>
  <p:slideViewPr>
    <p:cSldViewPr>
      <p:cViewPr varScale="1">
        <p:scale>
          <a:sx n="66" d="100"/>
          <a:sy n="66" d="100"/>
        </p:scale>
        <p:origin x="1296" y="43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48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332"/>
          </a:xfrm>
          <a:prstGeom prst="rect">
            <a:avLst/>
          </a:prstGeom>
        </p:spPr>
        <p:txBody>
          <a:bodyPr vert="horz" lIns="93012" tIns="46507" rIns="93012" bIns="46507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1048749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60" cy="496332"/>
          </a:xfrm>
          <a:prstGeom prst="rect">
            <a:avLst/>
          </a:prstGeom>
        </p:spPr>
        <p:txBody>
          <a:bodyPr vert="horz" lIns="93012" tIns="46507" rIns="93012" bIns="46507" rtlCol="0"/>
          <a:lstStyle>
            <a:lvl1pPr algn="r">
              <a:defRPr sz="1200"/>
            </a:lvl1pPr>
          </a:lstStyle>
          <a:p>
            <a:fld id="{1B909493-B41E-4590-B1FB-08F1A94AED83}" type="datetimeFigureOut">
              <a:rPr lang="bg-BG" smtClean="0"/>
              <a:t>7.8.2025 г.</a:t>
            </a:fld>
            <a:endParaRPr lang="bg-BG"/>
          </a:p>
        </p:txBody>
      </p:sp>
      <p:sp>
        <p:nvSpPr>
          <p:cNvPr id="1048750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60" cy="496332"/>
          </a:xfrm>
          <a:prstGeom prst="rect">
            <a:avLst/>
          </a:prstGeom>
        </p:spPr>
        <p:txBody>
          <a:bodyPr vert="horz" lIns="93012" tIns="46507" rIns="93012" bIns="46507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1048751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60" cy="496332"/>
          </a:xfrm>
          <a:prstGeom prst="rect">
            <a:avLst/>
          </a:prstGeom>
        </p:spPr>
        <p:txBody>
          <a:bodyPr vert="horz" lIns="93012" tIns="46507" rIns="93012" bIns="46507" rtlCol="0" anchor="b"/>
          <a:lstStyle>
            <a:lvl1pPr algn="r">
              <a:defRPr sz="1200"/>
            </a:lvl1pPr>
          </a:lstStyle>
          <a:p>
            <a:fld id="{28556984-BFA1-4032-A2F7-943390F401A9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4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60" cy="496332"/>
          </a:xfrm>
          <a:prstGeom prst="rect">
            <a:avLst/>
          </a:prstGeom>
        </p:spPr>
        <p:txBody>
          <a:bodyPr vert="horz" lIns="93012" tIns="46507" rIns="93012" bIns="46507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104874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60" cy="496332"/>
          </a:xfrm>
          <a:prstGeom prst="rect">
            <a:avLst/>
          </a:prstGeom>
        </p:spPr>
        <p:txBody>
          <a:bodyPr vert="horz" lIns="93012" tIns="46507" rIns="93012" bIns="46507" rtlCol="0"/>
          <a:lstStyle>
            <a:lvl1pPr algn="r">
              <a:defRPr sz="1200"/>
            </a:lvl1pPr>
          </a:lstStyle>
          <a:p>
            <a:fld id="{92B82725-62A2-4311-9ACD-D34C66DD3C7F}" type="datetimeFigureOut">
              <a:rPr lang="bg-BG" smtClean="0"/>
              <a:t>7.8.2025 г.</a:t>
            </a:fld>
            <a:endParaRPr lang="bg-BG"/>
          </a:p>
        </p:txBody>
      </p:sp>
      <p:sp>
        <p:nvSpPr>
          <p:cNvPr id="104874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012" tIns="46507" rIns="93012" bIns="46507" rtlCol="0" anchor="ctr"/>
          <a:lstStyle/>
          <a:p>
            <a:endParaRPr lang="bg-BG"/>
          </a:p>
        </p:txBody>
      </p:sp>
      <p:sp>
        <p:nvSpPr>
          <p:cNvPr id="104874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3012" tIns="46507" rIns="93012" bIns="46507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bg-BG"/>
          </a:p>
        </p:txBody>
      </p:sp>
      <p:sp>
        <p:nvSpPr>
          <p:cNvPr id="104874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60" cy="496332"/>
          </a:xfrm>
          <a:prstGeom prst="rect">
            <a:avLst/>
          </a:prstGeom>
        </p:spPr>
        <p:txBody>
          <a:bodyPr vert="horz" lIns="93012" tIns="46507" rIns="93012" bIns="46507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104874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60" cy="496332"/>
          </a:xfrm>
          <a:prstGeom prst="rect">
            <a:avLst/>
          </a:prstGeom>
        </p:spPr>
        <p:txBody>
          <a:bodyPr vert="horz" lIns="93012" tIns="46507" rIns="93012" bIns="46507" rtlCol="0" anchor="b"/>
          <a:lstStyle>
            <a:lvl1pPr algn="r">
              <a:defRPr sz="1200"/>
            </a:lvl1pPr>
          </a:lstStyle>
          <a:p>
            <a:fld id="{C222844A-9D9A-451E-8533-AC68D816AE04}" type="slidenum">
              <a:rPr lang="bg-BG" smtClean="0"/>
              <a:t>‹#›</a:t>
            </a:fld>
            <a:endParaRPr lang="bg-BG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22844A-9D9A-451E-8533-AC68D816AE04}" type="slidenum">
              <a:rPr lang="bg-BG" smtClean="0"/>
              <a:t>1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2287475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0CB9D7-A0F2-F06F-4B07-86E873E40F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A5EC05D-97F2-6B11-3A0C-9FACD325C36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3422865-9D36-DD96-143E-045EC6317D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23BC6B-7F05-15F3-9094-80A18DDE1E2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22844A-9D9A-451E-8533-AC68D816AE04}" type="slidenum">
              <a:rPr lang="bg-BG" smtClean="0"/>
              <a:t>2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3895557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34BBF1-8D50-8BE3-F4D3-1DDC581042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AE1D577-350F-2C4F-A0A5-D0E09C1BD06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265EF3E-5770-78FA-754F-31752627D41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EB7AA0-02C8-5691-EA06-E386960D914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22844A-9D9A-451E-8533-AC68D816AE04}" type="slidenum">
              <a:rPr lang="bg-BG" smtClean="0"/>
              <a:t>3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5063756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0A3F3B-D3BE-AEE7-E0C9-919F56066A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779BD4D-154A-F60B-410C-483366BC754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7BE438F-EDDE-AEDD-6376-7A3DD045B7A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6FA876-AE1F-DE8C-AD16-8A88345306D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22844A-9D9A-451E-8533-AC68D816AE04}" type="slidenum">
              <a:rPr lang="bg-BG" smtClean="0"/>
              <a:t>4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895597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CA4793A-54D3-89D3-F2DC-7DD517BB29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24172F0-79A6-358B-43C4-36AA2D3F6F5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06DAF09-894C-2EE2-FBC5-F4C484E7C0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92094C-520C-F913-4ABB-E1069177C57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22844A-9D9A-451E-8533-AC68D816AE04}" type="slidenum">
              <a:rPr lang="bg-BG" smtClean="0"/>
              <a:t>5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3338366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D7B09A-992E-7C81-8033-B5620E8DF4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E72E947-A2D7-5BDB-EC6A-08AF2468BA8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ED71139-D5AA-FB0F-1BDE-CF771D8CAA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568F49-BC8B-2D94-FEE9-F9FC6575FF7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222844A-9D9A-451E-8533-AC68D816AE04}" type="slidenum">
              <a:rPr lang="bg-BG" smtClean="0"/>
              <a:t>6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6314636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81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48582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4858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t>8/7/2025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4858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4858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48710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487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t>8/7/2025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487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487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3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48694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4869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t>8/7/2025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4869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4869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486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4870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t>8/7/2025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4870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4870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14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48715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4871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t>8/7/2025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487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4871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1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48720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48721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4872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t>8/7/2025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4872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4872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2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48726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48727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48728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48729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48730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t>8/7/2025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48731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48732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8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48690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t>8/7/2025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48691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48692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3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t>8/7/2025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4873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4873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36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48737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48738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4873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t>8/7/2025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4874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4874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703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048704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1048705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4870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t>8/7/2025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4870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4870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576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48577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48578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5C881F-9B5B-4731-BD3A-B949B94371DA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t>8/7/2025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4857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4858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24C3D4-817C-4B18-BB67-CDF35AB9A98F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NMihova\Desktop\Capture8.jpg">
            <a:extLst>
              <a:ext uri="{FF2B5EF4-FFF2-40B4-BE49-F238E27FC236}">
                <a16:creationId xmlns:a16="http://schemas.microsoft.com/office/drawing/2014/main" id="{9A8696F2-4ED5-A583-C0F9-E72A55465B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156656"/>
            <a:ext cx="12192000" cy="1700808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279CD71-3B55-17FA-557C-67AB23FE05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2839" y="116631"/>
            <a:ext cx="1841833" cy="1482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187FB98-4BB4-94B5-8901-A8502C9834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01" y="236418"/>
            <a:ext cx="1439398" cy="1470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Subtitle 1">
            <a:extLst>
              <a:ext uri="{FF2B5EF4-FFF2-40B4-BE49-F238E27FC236}">
                <a16:creationId xmlns:a16="http://schemas.microsoft.com/office/drawing/2014/main" id="{ABED1235-1897-F7BF-2F83-9C952E5425F1}"/>
              </a:ext>
            </a:extLst>
          </p:cNvPr>
          <p:cNvSpPr txBox="1">
            <a:spLocks/>
          </p:cNvSpPr>
          <p:nvPr/>
        </p:nvSpPr>
        <p:spPr>
          <a:xfrm>
            <a:off x="335360" y="5554256"/>
            <a:ext cx="3384377" cy="69507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g-BG" sz="1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25.11.2025 г.,</a:t>
            </a:r>
            <a:r>
              <a:rPr lang="en-US" sz="1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bg-BG" sz="18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гр. Правец </a:t>
            </a:r>
          </a:p>
          <a:p>
            <a:r>
              <a:rPr lang="bg-BG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присъствено заседание на КН на ПОС 2021-2027</a:t>
            </a:r>
          </a:p>
          <a:p>
            <a:endParaRPr lang="bg-BG" sz="1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Subtitle 1">
            <a:extLst>
              <a:ext uri="{FF2B5EF4-FFF2-40B4-BE49-F238E27FC236}">
                <a16:creationId xmlns:a16="http://schemas.microsoft.com/office/drawing/2014/main" id="{407C03EA-7FC5-7ADB-C538-BF7A2395E0A5}"/>
              </a:ext>
            </a:extLst>
          </p:cNvPr>
          <p:cNvSpPr>
            <a:spLocks noGrp="1"/>
          </p:cNvSpPr>
          <p:nvPr/>
        </p:nvSpPr>
        <p:spPr>
          <a:xfrm>
            <a:off x="479376" y="1737081"/>
            <a:ext cx="11089232" cy="370814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bg-BG" sz="3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bg-BG" sz="4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Новият Регламент 2025/1914 – </a:t>
            </a:r>
          </a:p>
          <a:p>
            <a:r>
              <a:rPr lang="bg-BG" sz="4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предоставена възможност</a:t>
            </a:r>
          </a:p>
          <a:p>
            <a:r>
              <a:rPr lang="bg-BG" sz="4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изменение на ПОС 2021-2027 г. </a:t>
            </a:r>
          </a:p>
          <a:p>
            <a:endParaRPr lang="bg-BG" sz="3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bg-BG" sz="3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en-US" sz="40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69AB6D-CFD7-4DC1-79D4-BC8B2797F8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NMihova\Desktop\Capture8.jpg">
            <a:extLst>
              <a:ext uri="{FF2B5EF4-FFF2-40B4-BE49-F238E27FC236}">
                <a16:creationId xmlns:a16="http://schemas.microsoft.com/office/drawing/2014/main" id="{6FD874BE-097A-A704-BFF5-1D8693E04C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156656"/>
            <a:ext cx="12192000" cy="1700808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E8D6378-D3CF-DA27-D9E5-88042839C0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2839" y="116631"/>
            <a:ext cx="1841833" cy="1482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BE21D5D-337F-E593-8D69-8A0AFB5562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01" y="236418"/>
            <a:ext cx="1439398" cy="1470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Subtitle 1">
            <a:extLst>
              <a:ext uri="{FF2B5EF4-FFF2-40B4-BE49-F238E27FC236}">
                <a16:creationId xmlns:a16="http://schemas.microsoft.com/office/drawing/2014/main" id="{339E3EE6-767C-DECC-E08E-8FF79387DB54}"/>
              </a:ext>
            </a:extLst>
          </p:cNvPr>
          <p:cNvSpPr>
            <a:spLocks noGrp="1"/>
          </p:cNvSpPr>
          <p:nvPr/>
        </p:nvSpPr>
        <p:spPr>
          <a:xfrm>
            <a:off x="479376" y="1737081"/>
            <a:ext cx="11161240" cy="3924167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ru-RU" sz="3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3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Ползи за Държавата член:</a:t>
            </a:r>
          </a:p>
          <a:p>
            <a:pPr algn="l"/>
            <a:endParaRPr lang="ru-RU" sz="3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ru-RU" sz="3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Възможност за удължаване</a:t>
            </a:r>
            <a:r>
              <a:rPr lang="bg-BG" sz="3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срока за допустимост на разходите на ПОС 2021-2027 до 31.12.2030 г. (с цяла календарна година);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bg-BG" sz="3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Увеличаване на размера на оборотни средства за ПОС 2021-2027, чрез предоставяне на допълнително предварително финансиране.</a:t>
            </a:r>
          </a:p>
          <a:p>
            <a:pPr algn="l"/>
            <a:endParaRPr lang="bg-BG" sz="34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3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за прилагане:</a:t>
            </a:r>
          </a:p>
          <a:p>
            <a:pPr algn="l"/>
            <a:endParaRPr lang="ru-RU" sz="3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bg-BG" sz="3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Алокиране на 10% от бюджета на ПОС 2021-2027 към нов стратегически Приоритет;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bg-BG" sz="3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Подаване на предложението за изменение на Програмата до  края на 2025 г.</a:t>
            </a:r>
          </a:p>
          <a:p>
            <a:endParaRPr lang="en-US" sz="3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2F923B5-C786-263D-65FB-B712361CDCBD}"/>
              </a:ext>
            </a:extLst>
          </p:cNvPr>
          <p:cNvSpPr txBox="1"/>
          <p:nvPr/>
        </p:nvSpPr>
        <p:spPr>
          <a:xfrm>
            <a:off x="1919536" y="836712"/>
            <a:ext cx="830290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Регламент 2025/1914 на ЕП и на Съвета от 18.09.2025 г. </a:t>
            </a:r>
            <a:endParaRPr lang="bg-BG" sz="32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25490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3AB08B-19A3-D10B-7EE3-B0AD762500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NMihova\Desktop\Capture8.jpg">
            <a:extLst>
              <a:ext uri="{FF2B5EF4-FFF2-40B4-BE49-F238E27FC236}">
                <a16:creationId xmlns:a16="http://schemas.microsoft.com/office/drawing/2014/main" id="{F49346F0-8C39-3633-241F-9FF594297B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156656"/>
            <a:ext cx="12192000" cy="1700808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3A4DF66-4B49-DDD3-DC59-97399EE90DA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2839" y="116631"/>
            <a:ext cx="1841833" cy="1482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A3925E0-0F7F-C2D2-67FA-574976DA6F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01" y="236418"/>
            <a:ext cx="1439398" cy="1470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Subtitle 1">
            <a:extLst>
              <a:ext uri="{FF2B5EF4-FFF2-40B4-BE49-F238E27FC236}">
                <a16:creationId xmlns:a16="http://schemas.microsoft.com/office/drawing/2014/main" id="{7CD8EAE8-76AA-B07F-EC95-36DA0916843E}"/>
              </a:ext>
            </a:extLst>
          </p:cNvPr>
          <p:cNvSpPr>
            <a:spLocks noGrp="1"/>
          </p:cNvSpPr>
          <p:nvPr/>
        </p:nvSpPr>
        <p:spPr>
          <a:xfrm>
            <a:off x="479376" y="1737081"/>
            <a:ext cx="11161240" cy="3924167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bg-BG" sz="3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bg-BG" sz="3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Идентифицирани мерки:</a:t>
            </a:r>
          </a:p>
          <a:p>
            <a:pPr algn="l"/>
            <a:endParaRPr lang="bg-BG" sz="3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bg-BG" sz="3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 1 –7 проекта в сектор ВиК, прехвърлени за финансирани от ПВУ;</a:t>
            </a:r>
          </a:p>
          <a:p>
            <a:pPr algn="l"/>
            <a:endParaRPr lang="bg-BG" sz="31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bg-BG" sz="3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М2 – Проект за ПСОВ „Елените, Свети Влас“;</a:t>
            </a:r>
          </a:p>
          <a:p>
            <a:pPr algn="l"/>
            <a:endParaRPr lang="bg-BG" sz="31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bg-BG" sz="3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М3 – Подкрепа за проектиране за 35 агломерации между 5 000 и 10 000 екв.ж. </a:t>
            </a:r>
          </a:p>
          <a:p>
            <a:pPr algn="l"/>
            <a:endParaRPr lang="bg-BG" sz="31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bg-BG" sz="31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Ресурс</a:t>
            </a:r>
            <a:r>
              <a:rPr lang="bg-BG" sz="3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220 </a:t>
            </a:r>
            <a:r>
              <a:rPr lang="bg-BG" sz="31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млн.евро</a:t>
            </a:r>
            <a:r>
              <a:rPr lang="bg-BG" sz="31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en-US" sz="3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EA0FA2E-66EA-684E-46D1-6F542856E515}"/>
              </a:ext>
            </a:extLst>
          </p:cNvPr>
          <p:cNvSpPr txBox="1"/>
          <p:nvPr/>
        </p:nvSpPr>
        <p:spPr>
          <a:xfrm>
            <a:off x="1919536" y="836712"/>
            <a:ext cx="8302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 Приоритет 7 «</a:t>
            </a:r>
            <a:r>
              <a:rPr lang="ru-RU" sz="3200" b="1" dirty="0" err="1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Устойчивост</a:t>
            </a:r>
            <a:r>
              <a:rPr lang="ru-RU" sz="32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водите»</a:t>
            </a:r>
            <a:endParaRPr lang="bg-BG" sz="32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4072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31F67C-C914-F43C-D4D1-D150CFA0AEF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NMihova\Desktop\Capture8.jpg">
            <a:extLst>
              <a:ext uri="{FF2B5EF4-FFF2-40B4-BE49-F238E27FC236}">
                <a16:creationId xmlns:a16="http://schemas.microsoft.com/office/drawing/2014/main" id="{DBB56C94-A718-1CB2-0ADC-301B35DD69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156656"/>
            <a:ext cx="12192000" cy="1700808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28507E7-E983-7D21-C155-C62C5B01FC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2839" y="116631"/>
            <a:ext cx="1841833" cy="1482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8539157-3D3E-01BC-DD6D-8850116734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01" y="236418"/>
            <a:ext cx="1439398" cy="1470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Subtitle 1">
            <a:extLst>
              <a:ext uri="{FF2B5EF4-FFF2-40B4-BE49-F238E27FC236}">
                <a16:creationId xmlns:a16="http://schemas.microsoft.com/office/drawing/2014/main" id="{78A1472F-3067-4315-E646-DAE72FDE9567}"/>
              </a:ext>
            </a:extLst>
          </p:cNvPr>
          <p:cNvSpPr>
            <a:spLocks noGrp="1"/>
          </p:cNvSpPr>
          <p:nvPr/>
        </p:nvSpPr>
        <p:spPr>
          <a:xfrm>
            <a:off x="479376" y="1737081"/>
            <a:ext cx="11161240" cy="38171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3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6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Източник на необходимите финансови средства: </a:t>
            </a:r>
          </a:p>
          <a:p>
            <a:pPr algn="l"/>
            <a:endParaRPr lang="ru-RU" sz="26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Tx/>
              <a:buChar char="-"/>
            </a:pPr>
            <a:r>
              <a:rPr lang="ru-RU" sz="2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Спестявания от реализация на проекти по ПОС 2021-2027; </a:t>
            </a:r>
          </a:p>
          <a:p>
            <a:pPr algn="l"/>
            <a:endParaRPr lang="ru-RU" sz="26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Tx/>
              <a:buChar char="-"/>
            </a:pPr>
            <a:r>
              <a:rPr lang="bg-BG" sz="260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Свободен </a:t>
            </a:r>
            <a:r>
              <a:rPr lang="bg-BG" sz="260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ресурс</a:t>
            </a:r>
            <a:r>
              <a:rPr lang="bg-BG" sz="2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en-US" sz="3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D92D130-FC3B-B6DD-7039-105C0A95D50A}"/>
              </a:ext>
            </a:extLst>
          </p:cNvPr>
          <p:cNvSpPr txBox="1"/>
          <p:nvPr/>
        </p:nvSpPr>
        <p:spPr>
          <a:xfrm>
            <a:off x="1919536" y="836712"/>
            <a:ext cx="8302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32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Източник за реализация </a:t>
            </a:r>
            <a:endParaRPr lang="bg-BG" sz="32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66885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BF4226-90D5-1F4A-2C3A-6046D20AB2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NMihova\Desktop\Capture8.jpg">
            <a:extLst>
              <a:ext uri="{FF2B5EF4-FFF2-40B4-BE49-F238E27FC236}">
                <a16:creationId xmlns:a16="http://schemas.microsoft.com/office/drawing/2014/main" id="{2D018939-8118-F18B-5376-1A8A3FF802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156656"/>
            <a:ext cx="12192000" cy="1700808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0EE7107-C28C-8A6D-2F50-D2AE225273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2839" y="116631"/>
            <a:ext cx="1841833" cy="1482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68E3322-D87F-8A8E-4AB8-E74AC6F634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01" y="236418"/>
            <a:ext cx="1439398" cy="1470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Subtitle 1">
            <a:extLst>
              <a:ext uri="{FF2B5EF4-FFF2-40B4-BE49-F238E27FC236}">
                <a16:creationId xmlns:a16="http://schemas.microsoft.com/office/drawing/2014/main" id="{52D88672-F5E6-6115-A077-634F6DC0E047}"/>
              </a:ext>
            </a:extLst>
          </p:cNvPr>
          <p:cNvSpPr>
            <a:spLocks noGrp="1"/>
          </p:cNvSpPr>
          <p:nvPr/>
        </p:nvSpPr>
        <p:spPr>
          <a:xfrm>
            <a:off x="479376" y="1737081"/>
            <a:ext cx="11161240" cy="33838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3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bg-BG" sz="2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на изменение на ПОС 2021-2027 от ГД ОПОС;</a:t>
            </a:r>
          </a:p>
          <a:p>
            <a:pPr algn="l"/>
            <a:endParaRPr lang="bg-BG" sz="26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bg-BG" sz="2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Подкрепа от КН на ПОС 2021-2027 за конкретното изменение;</a:t>
            </a:r>
          </a:p>
          <a:p>
            <a:pPr algn="l"/>
            <a:endParaRPr lang="bg-BG" sz="26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bg-BG" sz="26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Подаване на изменението до ЕК до края на 2025 г. </a:t>
            </a:r>
          </a:p>
          <a:p>
            <a:endParaRPr lang="en-US" sz="3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EE0CDC5-2C44-0DCF-E5CE-02095238A017}"/>
              </a:ext>
            </a:extLst>
          </p:cNvPr>
          <p:cNvSpPr txBox="1"/>
          <p:nvPr/>
        </p:nvSpPr>
        <p:spPr>
          <a:xfrm>
            <a:off x="1919536" y="836712"/>
            <a:ext cx="83029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Предстоящи стъпки </a:t>
            </a:r>
          </a:p>
        </p:txBody>
      </p:sp>
    </p:spTree>
    <p:extLst>
      <p:ext uri="{BB962C8B-B14F-4D97-AF65-F5344CB8AC3E}">
        <p14:creationId xmlns:p14="http://schemas.microsoft.com/office/powerpoint/2010/main" val="27574366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2C0AE5-C489-4238-3102-828FB74257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NMihova\Desktop\Capture8.jpg">
            <a:extLst>
              <a:ext uri="{FF2B5EF4-FFF2-40B4-BE49-F238E27FC236}">
                <a16:creationId xmlns:a16="http://schemas.microsoft.com/office/drawing/2014/main" id="{64236154-67E7-4C20-8741-76A9846B72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156656"/>
            <a:ext cx="12192000" cy="1700808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449CD3E-9BC2-0B7B-01FD-22A90B70BB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2839" y="116631"/>
            <a:ext cx="1841833" cy="1482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1BBB3D5-29B9-8E41-C0D1-F78F6B27F0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701" y="236418"/>
            <a:ext cx="1439398" cy="1470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Subtitle 1">
            <a:extLst>
              <a:ext uri="{FF2B5EF4-FFF2-40B4-BE49-F238E27FC236}">
                <a16:creationId xmlns:a16="http://schemas.microsoft.com/office/drawing/2014/main" id="{B48A46E3-9803-698D-3F50-63AD301965A6}"/>
              </a:ext>
            </a:extLst>
          </p:cNvPr>
          <p:cNvSpPr>
            <a:spLocks noGrp="1"/>
          </p:cNvSpPr>
          <p:nvPr/>
        </p:nvSpPr>
        <p:spPr>
          <a:xfrm>
            <a:off x="479376" y="1737081"/>
            <a:ext cx="11161240" cy="33838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3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bg-BG" sz="34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Благодаря за вниманието! </a:t>
            </a:r>
          </a:p>
          <a:p>
            <a:endParaRPr lang="en-US" sz="34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A8C4227-8022-8419-7DCD-20DE03E47C16}"/>
              </a:ext>
            </a:extLst>
          </p:cNvPr>
          <p:cNvSpPr txBox="1"/>
          <p:nvPr/>
        </p:nvSpPr>
        <p:spPr>
          <a:xfrm>
            <a:off x="1919536" y="836712"/>
            <a:ext cx="830290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31418062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12080</TotalTime>
  <Words>238</Words>
  <Application>Microsoft Office PowerPoint</Application>
  <PresentationFormat>Widescreen</PresentationFormat>
  <Paragraphs>53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M.Dimitrova</dc:creator>
  <cp:lastModifiedBy>OPOS</cp:lastModifiedBy>
  <cp:revision>176</cp:revision>
  <cp:lastPrinted>2025-11-25T06:05:59Z</cp:lastPrinted>
  <dcterms:created xsi:type="dcterms:W3CDTF">2013-04-01T19:50:56Z</dcterms:created>
  <dcterms:modified xsi:type="dcterms:W3CDTF">2025-08-07T12:55:53Z</dcterms:modified>
</cp:coreProperties>
</file>